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9"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90" d="100"/>
          <a:sy n="90" d="100"/>
        </p:scale>
        <p:origin x="-418" y="494"/>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33F6EF59-6199-42CF-8E80-5D97078B45D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BBA8CE5-AE27-495E-9679-FE7C253FB70C}" type="datetimeFigureOut">
              <a:rPr lang="en-US"/>
              <a:pPr>
                <a:defRPr/>
              </a:pPr>
              <a:t>3/6/2017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99ED7F0-2391-47AB-836F-409EAB5348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26C1C3FF-B970-4478-ADFC-511F877F56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19E5DF54-F446-4BE9-A96E-881D4D7E54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DC80A75-1302-4B03-B423-E25D559EFA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B99A1684-19A2-4DC6-9D89-98459F5DF9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26F379CB-F305-4313-A9D3-D72E64EC00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62CF79DE-B77F-4164-972D-F844407D155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FB7487C9-84EB-4F3A-88B9-E8FE339E69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BD698278-D009-4B0D-8C5B-DBD2C6E15F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D03BD4F1-941C-4EFA-ABF3-E17B11C35C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0CAEA8A-C6E9-4FFD-ACD1-EA4020132E0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28BE484-017A-423E-A545-B65634A39F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136" r:id="rId2"/>
    <p:sldLayoutId id="2147484141" r:id="rId3"/>
    <p:sldLayoutId id="2147484142" r:id="rId4"/>
    <p:sldLayoutId id="2147484143" r:id="rId5"/>
    <p:sldLayoutId id="2147484144" r:id="rId6"/>
    <p:sldLayoutId id="2147484137" r:id="rId7"/>
    <p:sldLayoutId id="2147484145" r:id="rId8"/>
    <p:sldLayoutId id="2147484146" r:id="rId9"/>
    <p:sldLayoutId id="2147484138" r:id="rId10"/>
    <p:sldLayoutId id="2147484139"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2016</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Mexico</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400" b="0" i="1" u="none" strike="noStrike" cap="none" normalizeH="0" baseline="0" dirty="0" smtClean="0">
                          <a:ln>
                            <a:noFill/>
                          </a:ln>
                          <a:solidFill>
                            <a:schemeClr val="bg1"/>
                          </a:solidFill>
                          <a:effectLst/>
                          <a:latin typeface="Lucida Sans Unicode" pitchFamily="34" charset="0"/>
                          <a:cs typeface="Arial" pitchFamily="34" charset="0"/>
                        </a:rPr>
                        <a:t> (Ankle Fracture – Slip, Trip and Fall)</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5509325"/>
        </p:xfrm>
        <a:graphic>
          <a:graphicData uri="http://schemas.openxmlformats.org/drawingml/2006/table">
            <a:tbl>
              <a:tblPr/>
              <a:tblGrid>
                <a:gridCol w="4448175"/>
                <a:gridCol w="4459288"/>
              </a:tblGrid>
              <a:tr h="2814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4" marB="90004"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283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800" dirty="0" smtClean="0"/>
                        <a:t>An employee was descending from the third level of the compressor to the second level on the stairs located on the west side of the offshore platform. While going down last step his foot came in contact with a scaffold tube that was sticking out onto the step. This caused the employee to stumble causing injury to his right ankle</a:t>
                      </a:r>
                    </a:p>
                  </a:txBody>
                  <a:tcPr marL="90000" marR="90000" marT="90004" marB="90004"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2814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dirty="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r>
              <a:tr h="1903650">
                <a:tc>
                  <a:txBody>
                    <a:bodyPr/>
                    <a:lstStyle/>
                    <a:p>
                      <a:pPr marL="171450" indent="-171450">
                        <a:buFont typeface="Arial" panose="020B0604020202020204" pitchFamily="34" charset="0"/>
                        <a:buChar char="•"/>
                      </a:pPr>
                      <a:r>
                        <a:rPr lang="en-US" sz="1600" dirty="0" smtClean="0">
                          <a:solidFill>
                            <a:schemeClr val="tx1"/>
                          </a:solidFill>
                        </a:rPr>
                        <a:t>Lack of warning that the scaffold tube was protruding between the third and last steps of the stairs.</a:t>
                      </a:r>
                      <a:endParaRPr lang="es-MX" sz="1600" dirty="0" smtClean="0">
                        <a:solidFill>
                          <a:schemeClr val="tx1"/>
                        </a:solidFill>
                      </a:endParaRPr>
                    </a:p>
                    <a:p>
                      <a:pPr marL="171450" indent="-171450">
                        <a:buFont typeface="Arial" panose="020B0604020202020204" pitchFamily="34" charset="0"/>
                        <a:buChar char="•"/>
                      </a:pPr>
                      <a:r>
                        <a:rPr lang="en-US" sz="1600" dirty="0" smtClean="0">
                          <a:solidFill>
                            <a:schemeClr val="tx1"/>
                          </a:solidFill>
                        </a:rPr>
                        <a:t>Lack of recognition of the associated hazards present.</a:t>
                      </a:r>
                      <a:endParaRPr lang="es-MX" sz="1600" dirty="0" smtClean="0">
                        <a:solidFill>
                          <a:schemeClr val="tx1"/>
                        </a:solidFill>
                      </a:endParaRPr>
                    </a:p>
                  </a:txBody>
                  <a:tcPr marL="90000" marR="90000" marT="90004" marB="90004"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buFont typeface="Arial" panose="020B0604020202020204" pitchFamily="34" charset="0"/>
                        <a:buChar char="•"/>
                      </a:pPr>
                      <a:r>
                        <a:rPr lang="en-US" sz="1200" dirty="0" smtClean="0">
                          <a:solidFill>
                            <a:schemeClr val="tx1"/>
                          </a:solidFill>
                        </a:rPr>
                        <a:t>After the accident a customer employee went to remove the scaffold tube sticking out.</a:t>
                      </a:r>
                      <a:endParaRPr lang="es-MX"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A safety stand down for all Mexico FSR occurred.</a:t>
                      </a:r>
                      <a:endParaRPr lang="es-MX"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Incident Investigation still in progress.</a:t>
                      </a:r>
                      <a:endParaRPr lang="en-US" sz="1200" dirty="0">
                        <a:solidFill>
                          <a:schemeClr val="tx1"/>
                        </a:solidFill>
                      </a:endParaRPr>
                    </a:p>
                  </a:txBody>
                  <a:tcPr marL="90000" marR="0" marT="0" marB="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8458"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8459" name="Picture 27" descr="C:\Users\Z003PMFV\AppData\Local\Microsoft\Windows\Temporary Internet Files\Content.Outlook\8X1WEXH3\IMG_1647.JPG"/>
          <p:cNvPicPr>
            <a:picLocks noChangeAspect="1" noChangeArrowheads="1"/>
          </p:cNvPicPr>
          <p:nvPr/>
        </p:nvPicPr>
        <p:blipFill>
          <a:blip r:embed="rId5" cstate="print"/>
          <a:srcRect/>
          <a:stretch>
            <a:fillRect/>
          </a:stretch>
        </p:blipFill>
        <p:spPr bwMode="auto">
          <a:xfrm>
            <a:off x="4776788" y="1201738"/>
            <a:ext cx="1976437" cy="3200400"/>
          </a:xfrm>
          <a:prstGeom prst="rect">
            <a:avLst/>
          </a:prstGeom>
          <a:noFill/>
          <a:ln w="9525">
            <a:noFill/>
            <a:miter lim="800000"/>
            <a:headEnd/>
            <a:tailEnd/>
          </a:ln>
        </p:spPr>
      </p:pic>
      <p:pic>
        <p:nvPicPr>
          <p:cNvPr id="18460" name="Picture 28" descr="C:\Users\Z003PMFV\AppData\Local\Microsoft\Windows\Temporary Internet Files\Content.Outlook\8X1WEXH3\IMG_1649.JPG"/>
          <p:cNvPicPr>
            <a:picLocks noChangeAspect="1" noChangeArrowheads="1"/>
          </p:cNvPicPr>
          <p:nvPr/>
        </p:nvPicPr>
        <p:blipFill>
          <a:blip r:embed="rId6" cstate="print"/>
          <a:srcRect/>
          <a:stretch>
            <a:fillRect/>
          </a:stretch>
        </p:blipFill>
        <p:spPr bwMode="auto">
          <a:xfrm>
            <a:off x="6902450" y="1201738"/>
            <a:ext cx="1978025"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8640</TotalTime>
  <Words>154</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500</cp:revision>
  <cp:lastPrinted>2003-11-04T16:53:27Z</cp:lastPrinted>
  <dcterms:created xsi:type="dcterms:W3CDTF">2004-01-23T18:06:09Z</dcterms:created>
  <dcterms:modified xsi:type="dcterms:W3CDTF">2017-03-06T17:35:19Z</dcterms:modified>
</cp:coreProperties>
</file>